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Overlock"/>
      <p:regular r:id="rId18"/>
      <p:bold r:id="rId19"/>
      <p:italic r:id="rId20"/>
      <p:boldItalic r:id="rId21"/>
    </p:embeddedFont>
    <p:embeddedFont>
      <p:font typeface="Roboto"/>
      <p:regular r:id="rId22"/>
      <p:bold r:id="rId23"/>
      <p:italic r:id="rId24"/>
      <p:boldItalic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hq3jAZVhxW2EJHOiRcd8ihFb/X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verlock-italic.fntdata"/><Relationship Id="rId22" Type="http://schemas.openxmlformats.org/officeDocument/2006/relationships/font" Target="fonts/Roboto-regular.fntdata"/><Relationship Id="rId21" Type="http://schemas.openxmlformats.org/officeDocument/2006/relationships/font" Target="fonts/Overlock-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erriweather-regular.fntdata"/><Relationship Id="rId25" Type="http://schemas.openxmlformats.org/officeDocument/2006/relationships/font" Target="fonts/Roboto-boldItalic.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Overlock-bold.fntdata"/><Relationship Id="rId18" Type="http://schemas.openxmlformats.org/officeDocument/2006/relationships/font" Target="fonts/Overlock-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999b78fc7_0_1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999b78fc7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nkdhknsldkvjnsidvlksdnvlknsdv</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f639cd32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13f639cd32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24292F"/>
              </a:buClr>
              <a:buSzPts val="1800"/>
              <a:buChar char="❖"/>
            </a:pPr>
            <a:r>
              <a:rPr lang="en-US" sz="1800">
                <a:solidFill>
                  <a:srgbClr val="24292F"/>
                </a:solidFill>
              </a:rPr>
              <a:t>There is risk associated with all ocean activities and while the risk of a shark attack is very low, it still occurs fairly frequently. </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800">
              <a:solidFill>
                <a:srgbClr val="24292F"/>
              </a:solidFill>
            </a:endParaRPr>
          </a:p>
          <a:p>
            <a:pPr indent="-342900" lvl="0" marL="457200" rtl="0" algn="l">
              <a:spcBef>
                <a:spcPts val="0"/>
              </a:spcBef>
              <a:spcAft>
                <a:spcPts val="0"/>
              </a:spcAft>
              <a:buClr>
                <a:srgbClr val="24292F"/>
              </a:buClr>
              <a:buSzPts val="1800"/>
              <a:buChar char="❖"/>
            </a:pPr>
            <a:r>
              <a:rPr lang="en-US" sz="1800">
                <a:solidFill>
                  <a:srgbClr val="24292F"/>
                </a:solidFill>
              </a:rPr>
              <a:t>With this information we hope to increase our customer awareness of the reasons associated with unprovoked shark bites, </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800">
              <a:solidFill>
                <a:srgbClr val="24292F"/>
              </a:solidFill>
            </a:endParaRPr>
          </a:p>
          <a:p>
            <a:pPr indent="-342900" lvl="0" marL="457200" rtl="0" algn="l">
              <a:spcBef>
                <a:spcPts val="0"/>
              </a:spcBef>
              <a:spcAft>
                <a:spcPts val="0"/>
              </a:spcAft>
              <a:buClr>
                <a:srgbClr val="24292F"/>
              </a:buClr>
              <a:buSzPts val="1800"/>
              <a:buChar char="❖"/>
            </a:pPr>
            <a:r>
              <a:rPr lang="en-US" sz="1800">
                <a:solidFill>
                  <a:srgbClr val="24292F"/>
                </a:solidFill>
              </a:rPr>
              <a:t>Determine which factors contribute toward the attack having a fatal outcome and educate swimmers on ways to reduce their risk of being bitten by a shark.</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76" name="Google Shape;7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 name="Google Shape;8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24292F"/>
                </a:solidFill>
                <a:highlight>
                  <a:srgbClr val="FFFFFF"/>
                </a:highlight>
              </a:rPr>
              <a:t>Data was cleaned to eliminate irrelevant variables. Text features were converted into numeric data and the encoded values were scaled before storing the data in the database and to be used by the model.</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F"/>
                </a:solidFill>
                <a:highlight>
                  <a:srgbClr val="FFFFFF"/>
                </a:highlight>
              </a:rPr>
              <a:t>In the process we came across of several challenges due to the quality of the data. Bins were created to group the activities in which victims were involved at the moment of the attack. Besides, the month was extracted from the case number, rather than the date column, due to the inconsistencies of the data types in that column.</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F"/>
                </a:solidFill>
                <a:highlight>
                  <a:srgbClr val="FFFFFF"/>
                </a:highlight>
              </a:rPr>
              <a:t>Null values in the activities, age and sex columns were replaced by other, 0, and unknown, respectively.</a:t>
            </a:r>
            <a:endParaRPr sz="1200">
              <a:solidFill>
                <a:srgbClr val="24292F"/>
              </a:solidFill>
              <a:highlight>
                <a:srgbClr val="FFFFFF"/>
              </a:highlight>
            </a:endParaRPr>
          </a:p>
          <a:p>
            <a:pPr indent="0" lvl="0" marL="0" rtl="0" algn="l">
              <a:lnSpc>
                <a:spcPct val="100000"/>
              </a:lnSpc>
              <a:spcBef>
                <a:spcPts val="1200"/>
              </a:spcBef>
              <a:spcAft>
                <a:spcPts val="0"/>
              </a:spcAft>
              <a:buSzPts val="1100"/>
              <a:buNone/>
            </a:pPr>
            <a:r>
              <a:t/>
            </a:r>
            <a:endParaRPr/>
          </a:p>
        </p:txBody>
      </p:sp>
      <p:sp>
        <p:nvSpPr>
          <p:cNvPr id="90" name="Google Shape;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6e275a518a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6e275a518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88900" rtl="0" algn="l">
              <a:spcBef>
                <a:spcPts val="0"/>
              </a:spcBef>
              <a:spcAft>
                <a:spcPts val="0"/>
              </a:spcAft>
              <a:buClr>
                <a:schemeClr val="dk1"/>
              </a:buClr>
              <a:buFont typeface="Arial"/>
              <a:buNone/>
            </a:pPr>
            <a:r>
              <a:rPr b="1" i="1" lang="en-US" sz="2200">
                <a:solidFill>
                  <a:srgbClr val="24292F"/>
                </a:solidFill>
                <a:highlight>
                  <a:schemeClr val="lt1"/>
                </a:highlight>
              </a:rPr>
              <a:t>STEPS:</a:t>
            </a:r>
            <a:endParaRPr sz="1400">
              <a:solidFill>
                <a:schemeClr val="dk1"/>
              </a:solidFill>
            </a:endParaRPr>
          </a:p>
          <a:p>
            <a:pPr indent="-368300" lvl="0" marL="457200" rtl="0" algn="l">
              <a:spcBef>
                <a:spcPts val="0"/>
              </a:spcBef>
              <a:spcAft>
                <a:spcPts val="0"/>
              </a:spcAft>
              <a:buClr>
                <a:srgbClr val="24292F"/>
              </a:buClr>
              <a:buSzPts val="2200"/>
              <a:buChar char="❖"/>
            </a:pPr>
            <a:r>
              <a:rPr lang="en-US" sz="2200">
                <a:solidFill>
                  <a:srgbClr val="24292F"/>
                </a:solidFill>
                <a:highlight>
                  <a:schemeClr val="lt1"/>
                </a:highlight>
              </a:rPr>
              <a:t>To clean the Raw attacks dataset in Jupyter Notebook.  </a:t>
            </a:r>
            <a:endParaRPr sz="2200">
              <a:solidFill>
                <a:srgbClr val="24292F"/>
              </a:solidFill>
              <a:highlight>
                <a:schemeClr val="lt1"/>
              </a:highlight>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Creation of tables in Postgres SQL server:  Table attacks and Table hemisphere</a:t>
            </a:r>
            <a:endParaRPr sz="1400">
              <a:solidFill>
                <a:schemeClr val="dk1"/>
              </a:solidFill>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To join the two tables by an inner join. The new table will be processed in Jupyter notebook (adding the season feature)</a:t>
            </a:r>
            <a:endParaRPr sz="1400">
              <a:solidFill>
                <a:schemeClr val="dk1"/>
              </a:solidFill>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To store the table to be used for the model in the database. </a:t>
            </a:r>
            <a:endParaRPr sz="1400">
              <a:solidFill>
                <a:schemeClr val="dk1"/>
              </a:solidFill>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To integrate the database to the model. </a:t>
            </a:r>
            <a:endParaRPr sz="2200">
              <a:solidFill>
                <a:srgbClr val="24292F"/>
              </a:solidFill>
              <a:highlight>
                <a:schemeClr val="lt1"/>
              </a:highlight>
            </a:endParaRPr>
          </a:p>
          <a:p>
            <a:pPr indent="-368300" lvl="0" marL="457200" rtl="0" algn="l">
              <a:spcBef>
                <a:spcPts val="0"/>
              </a:spcBef>
              <a:spcAft>
                <a:spcPts val="0"/>
              </a:spcAft>
              <a:buClr>
                <a:srgbClr val="24292F"/>
              </a:buClr>
              <a:buSzPts val="2200"/>
              <a:buChar char="❖"/>
            </a:pPr>
            <a:r>
              <a:rPr lang="en-US" sz="2200">
                <a:solidFill>
                  <a:srgbClr val="24292F"/>
                </a:solidFill>
                <a:highlight>
                  <a:schemeClr val="lt1"/>
                </a:highlight>
              </a:rPr>
              <a:t>To store the model results in the database. </a:t>
            </a:r>
            <a:endParaRPr sz="1400">
              <a:solidFill>
                <a:schemeClr val="dk1"/>
              </a:solidFill>
            </a:endParaRPr>
          </a:p>
          <a:p>
            <a:pPr indent="0" lvl="0" marL="0" rtl="0" algn="l">
              <a:lnSpc>
                <a:spcPct val="100000"/>
              </a:lnSpc>
              <a:spcBef>
                <a:spcPts val="0"/>
              </a:spcBef>
              <a:spcAft>
                <a:spcPts val="0"/>
              </a:spcAft>
              <a:buSzPts val="1100"/>
              <a:buNone/>
            </a:pPr>
            <a:r>
              <a:t/>
            </a:r>
            <a:endParaRPr/>
          </a:p>
        </p:txBody>
      </p:sp>
      <p:sp>
        <p:nvSpPr>
          <p:cNvPr id="109" name="Google Shape;10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4a923c177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4a923c17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d421a96ee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g15d421a96ee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16999b78fc7_0_1077"/>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g16999b78fc7_0_1077"/>
          <p:cNvSpPr txBox="1"/>
          <p:nvPr>
            <p:ph type="ctr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 name="Google Shape;12;g16999b78fc7_0_1077"/>
          <p:cNvSpPr txBox="1"/>
          <p:nvPr>
            <p:ph idx="1" type="subTitle"/>
          </p:nvPr>
        </p:nvSpPr>
        <p:spPr>
          <a:xfrm>
            <a:off x="415600" y="2504747"/>
            <a:ext cx="5656800" cy="984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2"/>
              </a:buClr>
              <a:buSzPts val="2100"/>
              <a:buNone/>
              <a:defRPr sz="2100">
                <a:solidFill>
                  <a:schemeClr val="lt2"/>
                </a:solidFill>
              </a:defRPr>
            </a:lvl1pPr>
            <a:lvl2pPr lvl="1">
              <a:lnSpc>
                <a:spcPct val="100000"/>
              </a:lnSpc>
              <a:spcBef>
                <a:spcPts val="0"/>
              </a:spcBef>
              <a:spcAft>
                <a:spcPts val="0"/>
              </a:spcAft>
              <a:buClr>
                <a:schemeClr val="lt2"/>
              </a:buClr>
              <a:buSzPts val="2100"/>
              <a:buNone/>
              <a:defRPr sz="2100">
                <a:solidFill>
                  <a:schemeClr val="lt2"/>
                </a:solidFill>
              </a:defRPr>
            </a:lvl2pPr>
            <a:lvl3pPr lvl="2">
              <a:lnSpc>
                <a:spcPct val="100000"/>
              </a:lnSpc>
              <a:spcBef>
                <a:spcPts val="0"/>
              </a:spcBef>
              <a:spcAft>
                <a:spcPts val="0"/>
              </a:spcAft>
              <a:buClr>
                <a:schemeClr val="lt2"/>
              </a:buClr>
              <a:buSzPts val="2100"/>
              <a:buNone/>
              <a:defRPr sz="2100">
                <a:solidFill>
                  <a:schemeClr val="lt2"/>
                </a:solidFill>
              </a:defRPr>
            </a:lvl3pPr>
            <a:lvl4pPr lvl="3">
              <a:lnSpc>
                <a:spcPct val="100000"/>
              </a:lnSpc>
              <a:spcBef>
                <a:spcPts val="0"/>
              </a:spcBef>
              <a:spcAft>
                <a:spcPts val="0"/>
              </a:spcAft>
              <a:buClr>
                <a:schemeClr val="lt2"/>
              </a:buClr>
              <a:buSzPts val="2100"/>
              <a:buNone/>
              <a:defRPr sz="2100">
                <a:solidFill>
                  <a:schemeClr val="lt2"/>
                </a:solidFill>
              </a:defRPr>
            </a:lvl4pPr>
            <a:lvl5pPr lvl="4">
              <a:lnSpc>
                <a:spcPct val="100000"/>
              </a:lnSpc>
              <a:spcBef>
                <a:spcPts val="0"/>
              </a:spcBef>
              <a:spcAft>
                <a:spcPts val="0"/>
              </a:spcAft>
              <a:buClr>
                <a:schemeClr val="lt2"/>
              </a:buClr>
              <a:buSzPts val="2100"/>
              <a:buNone/>
              <a:defRPr sz="2100">
                <a:solidFill>
                  <a:schemeClr val="lt2"/>
                </a:solidFill>
              </a:defRPr>
            </a:lvl5pPr>
            <a:lvl6pPr lvl="5">
              <a:lnSpc>
                <a:spcPct val="100000"/>
              </a:lnSpc>
              <a:spcBef>
                <a:spcPts val="0"/>
              </a:spcBef>
              <a:spcAft>
                <a:spcPts val="0"/>
              </a:spcAft>
              <a:buClr>
                <a:schemeClr val="lt2"/>
              </a:buClr>
              <a:buSzPts val="2100"/>
              <a:buNone/>
              <a:defRPr sz="2100">
                <a:solidFill>
                  <a:schemeClr val="lt2"/>
                </a:solidFill>
              </a:defRPr>
            </a:lvl6pPr>
            <a:lvl7pPr lvl="6">
              <a:lnSpc>
                <a:spcPct val="100000"/>
              </a:lnSpc>
              <a:spcBef>
                <a:spcPts val="0"/>
              </a:spcBef>
              <a:spcAft>
                <a:spcPts val="0"/>
              </a:spcAft>
              <a:buClr>
                <a:schemeClr val="lt2"/>
              </a:buClr>
              <a:buSzPts val="2100"/>
              <a:buNone/>
              <a:defRPr sz="2100">
                <a:solidFill>
                  <a:schemeClr val="lt2"/>
                </a:solidFill>
              </a:defRPr>
            </a:lvl7pPr>
            <a:lvl8pPr lvl="7">
              <a:lnSpc>
                <a:spcPct val="100000"/>
              </a:lnSpc>
              <a:spcBef>
                <a:spcPts val="0"/>
              </a:spcBef>
              <a:spcAft>
                <a:spcPts val="0"/>
              </a:spcAft>
              <a:buClr>
                <a:schemeClr val="lt2"/>
              </a:buClr>
              <a:buSzPts val="2100"/>
              <a:buNone/>
              <a:defRPr sz="2100">
                <a:solidFill>
                  <a:schemeClr val="lt2"/>
                </a:solidFill>
              </a:defRPr>
            </a:lvl8pPr>
            <a:lvl9pPr lvl="8">
              <a:lnSpc>
                <a:spcPct val="100000"/>
              </a:lnSpc>
              <a:spcBef>
                <a:spcPts val="0"/>
              </a:spcBef>
              <a:spcAft>
                <a:spcPts val="0"/>
              </a:spcAft>
              <a:buClr>
                <a:schemeClr val="lt2"/>
              </a:buClr>
              <a:buSzPts val="2100"/>
              <a:buNone/>
              <a:defRPr sz="2100">
                <a:solidFill>
                  <a:schemeClr val="lt2"/>
                </a:solidFill>
              </a:defRPr>
            </a:lvl9pPr>
          </a:lstStyle>
          <a:p/>
        </p:txBody>
      </p:sp>
      <p:sp>
        <p:nvSpPr>
          <p:cNvPr id="13" name="Google Shape;13;g16999b78fc7_0_10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g16999b78fc7_0_1122"/>
          <p:cNvSpPr txBox="1"/>
          <p:nvPr>
            <p:ph hasCustomPrompt="1" type="title"/>
          </p:nvPr>
        </p:nvSpPr>
        <p:spPr>
          <a:xfrm>
            <a:off x="415667" y="1108233"/>
            <a:ext cx="7113300" cy="16596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13300"/>
              <a:buNone/>
              <a:defRPr sz="13300">
                <a:solidFill>
                  <a:schemeClr val="lt1"/>
                </a:solidFill>
              </a:defRPr>
            </a:lvl1pPr>
            <a:lvl2pPr lvl="1">
              <a:spcBef>
                <a:spcPts val="0"/>
              </a:spcBef>
              <a:spcAft>
                <a:spcPts val="0"/>
              </a:spcAft>
              <a:buClr>
                <a:schemeClr val="lt1"/>
              </a:buClr>
              <a:buSzPts val="13300"/>
              <a:buNone/>
              <a:defRPr sz="13300">
                <a:solidFill>
                  <a:schemeClr val="lt1"/>
                </a:solidFill>
              </a:defRPr>
            </a:lvl2pPr>
            <a:lvl3pPr lvl="2">
              <a:spcBef>
                <a:spcPts val="0"/>
              </a:spcBef>
              <a:spcAft>
                <a:spcPts val="0"/>
              </a:spcAft>
              <a:buClr>
                <a:schemeClr val="lt1"/>
              </a:buClr>
              <a:buSzPts val="13300"/>
              <a:buNone/>
              <a:defRPr sz="13300">
                <a:solidFill>
                  <a:schemeClr val="lt1"/>
                </a:solidFill>
              </a:defRPr>
            </a:lvl3pPr>
            <a:lvl4pPr lvl="3">
              <a:spcBef>
                <a:spcPts val="0"/>
              </a:spcBef>
              <a:spcAft>
                <a:spcPts val="0"/>
              </a:spcAft>
              <a:buClr>
                <a:schemeClr val="lt1"/>
              </a:buClr>
              <a:buSzPts val="13300"/>
              <a:buNone/>
              <a:defRPr sz="13300">
                <a:solidFill>
                  <a:schemeClr val="lt1"/>
                </a:solidFill>
              </a:defRPr>
            </a:lvl4pPr>
            <a:lvl5pPr lvl="4">
              <a:spcBef>
                <a:spcPts val="0"/>
              </a:spcBef>
              <a:spcAft>
                <a:spcPts val="0"/>
              </a:spcAft>
              <a:buClr>
                <a:schemeClr val="lt1"/>
              </a:buClr>
              <a:buSzPts val="13300"/>
              <a:buNone/>
              <a:defRPr sz="13300">
                <a:solidFill>
                  <a:schemeClr val="lt1"/>
                </a:solidFill>
              </a:defRPr>
            </a:lvl5pPr>
            <a:lvl6pPr lvl="5">
              <a:spcBef>
                <a:spcPts val="0"/>
              </a:spcBef>
              <a:spcAft>
                <a:spcPts val="0"/>
              </a:spcAft>
              <a:buClr>
                <a:schemeClr val="lt1"/>
              </a:buClr>
              <a:buSzPts val="13300"/>
              <a:buNone/>
              <a:defRPr sz="13300">
                <a:solidFill>
                  <a:schemeClr val="lt1"/>
                </a:solidFill>
              </a:defRPr>
            </a:lvl6pPr>
            <a:lvl7pPr lvl="6">
              <a:spcBef>
                <a:spcPts val="0"/>
              </a:spcBef>
              <a:spcAft>
                <a:spcPts val="0"/>
              </a:spcAft>
              <a:buClr>
                <a:schemeClr val="lt1"/>
              </a:buClr>
              <a:buSzPts val="13300"/>
              <a:buNone/>
              <a:defRPr sz="13300">
                <a:solidFill>
                  <a:schemeClr val="lt1"/>
                </a:solidFill>
              </a:defRPr>
            </a:lvl7pPr>
            <a:lvl8pPr lvl="7">
              <a:spcBef>
                <a:spcPts val="0"/>
              </a:spcBef>
              <a:spcAft>
                <a:spcPts val="0"/>
              </a:spcAft>
              <a:buClr>
                <a:schemeClr val="lt1"/>
              </a:buClr>
              <a:buSzPts val="13300"/>
              <a:buNone/>
              <a:defRPr sz="13300">
                <a:solidFill>
                  <a:schemeClr val="lt1"/>
                </a:solidFill>
              </a:defRPr>
            </a:lvl8pPr>
            <a:lvl9pPr lvl="8">
              <a:spcBef>
                <a:spcPts val="0"/>
              </a:spcBef>
              <a:spcAft>
                <a:spcPts val="0"/>
              </a:spcAft>
              <a:buClr>
                <a:schemeClr val="lt1"/>
              </a:buClr>
              <a:buSzPts val="13300"/>
              <a:buNone/>
              <a:defRPr sz="13300">
                <a:solidFill>
                  <a:schemeClr val="lt1"/>
                </a:solidFill>
              </a:defRPr>
            </a:lvl9pPr>
          </a:lstStyle>
          <a:p>
            <a:r>
              <a:t>xx%</a:t>
            </a:r>
          </a:p>
        </p:txBody>
      </p:sp>
      <p:sp>
        <p:nvSpPr>
          <p:cNvPr id="56" name="Google Shape;56;g16999b78fc7_0_1122"/>
          <p:cNvSpPr txBox="1"/>
          <p:nvPr>
            <p:ph idx="1" type="body"/>
          </p:nvPr>
        </p:nvSpPr>
        <p:spPr>
          <a:xfrm>
            <a:off x="415600" y="2828567"/>
            <a:ext cx="7113300" cy="1256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57" name="Google Shape;57;g16999b78fc7_0_11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16999b78fc7_0_11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g16999b78fc7_0_1082"/>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g16999b78fc7_0_1082"/>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g16999b78fc7_0_1082"/>
          <p:cNvSpPr txBox="1"/>
          <p:nvPr>
            <p:ph type="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8" name="Google Shape;18;g16999b78fc7_0_10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16999b78fc7_0_1087"/>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16999b78fc7_0_1087"/>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g16999b78fc7_0_1087"/>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g16999b78fc7_0_1087"/>
          <p:cNvSpPr txBox="1"/>
          <p:nvPr>
            <p:ph type="title"/>
          </p:nvPr>
        </p:nvSpPr>
        <p:spPr>
          <a:xfrm>
            <a:off x="415633" y="667900"/>
            <a:ext cx="4941900" cy="33453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4" name="Google Shape;24;g16999b78fc7_0_1087"/>
          <p:cNvSpPr txBox="1"/>
          <p:nvPr>
            <p:ph idx="1" type="body"/>
          </p:nvPr>
        </p:nvSpPr>
        <p:spPr>
          <a:xfrm>
            <a:off x="6192900" y="667900"/>
            <a:ext cx="5555100" cy="5464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5" name="Google Shape;25;g16999b78fc7_0_108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g16999b78fc7_0_1094"/>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16999b78fc7_0_1094"/>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9" name="Google Shape;29;g16999b78fc7_0_1094"/>
          <p:cNvSpPr txBox="1"/>
          <p:nvPr>
            <p:ph idx="1" type="body"/>
          </p:nvPr>
        </p:nvSpPr>
        <p:spPr>
          <a:xfrm>
            <a:off x="4156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0" name="Google Shape;30;g16999b78fc7_0_1094"/>
          <p:cNvSpPr txBox="1"/>
          <p:nvPr>
            <p:ph idx="2" type="body"/>
          </p:nvPr>
        </p:nvSpPr>
        <p:spPr>
          <a:xfrm>
            <a:off x="64432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1" name="Google Shape;31;g16999b78fc7_0_10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g16999b78fc7_0_1100"/>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16999b78fc7_0_1100"/>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5" name="Google Shape;35;g16999b78fc7_0_1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16999b78fc7_0_1104"/>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16999b78fc7_0_1104"/>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9" name="Google Shape;39;g16999b78fc7_0_1104"/>
          <p:cNvSpPr txBox="1"/>
          <p:nvPr>
            <p:ph idx="1" type="body"/>
          </p:nvPr>
        </p:nvSpPr>
        <p:spPr>
          <a:xfrm>
            <a:off x="415600" y="3187533"/>
            <a:ext cx="4170000" cy="3063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40" name="Google Shape;40;g16999b78fc7_0_11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g16999b78fc7_0_1109"/>
          <p:cNvSpPr txBox="1"/>
          <p:nvPr>
            <p:ph type="title"/>
          </p:nvPr>
        </p:nvSpPr>
        <p:spPr>
          <a:xfrm>
            <a:off x="415567" y="1064800"/>
            <a:ext cx="8330400" cy="4728300"/>
          </a:xfrm>
          <a:prstGeom prst="rect">
            <a:avLst/>
          </a:prstGeom>
        </p:spPr>
        <p:txBody>
          <a:bodyPr anchorCtr="0" anchor="ctr"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g16999b78fc7_0_110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g16999b78fc7_0_1112"/>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g16999b78fc7_0_1112"/>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47" name="Google Shape;47;g16999b78fc7_0_1112"/>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accent2"/>
              </a:buClr>
              <a:buSzPts val="2100"/>
              <a:buNone/>
              <a:defRPr sz="2100">
                <a:solidFill>
                  <a:schemeClr val="accent2"/>
                </a:solidFill>
              </a:defRPr>
            </a:lvl1pPr>
            <a:lvl2pPr lvl="1">
              <a:lnSpc>
                <a:spcPct val="100000"/>
              </a:lnSpc>
              <a:spcBef>
                <a:spcPts val="0"/>
              </a:spcBef>
              <a:spcAft>
                <a:spcPts val="0"/>
              </a:spcAft>
              <a:buClr>
                <a:schemeClr val="accent2"/>
              </a:buClr>
              <a:buSzPts val="2100"/>
              <a:buNone/>
              <a:defRPr sz="2100">
                <a:solidFill>
                  <a:schemeClr val="accent2"/>
                </a:solidFill>
              </a:defRPr>
            </a:lvl2pPr>
            <a:lvl3pPr lvl="2">
              <a:lnSpc>
                <a:spcPct val="100000"/>
              </a:lnSpc>
              <a:spcBef>
                <a:spcPts val="0"/>
              </a:spcBef>
              <a:spcAft>
                <a:spcPts val="0"/>
              </a:spcAft>
              <a:buClr>
                <a:schemeClr val="accent2"/>
              </a:buClr>
              <a:buSzPts val="2100"/>
              <a:buNone/>
              <a:defRPr sz="2100">
                <a:solidFill>
                  <a:schemeClr val="accent2"/>
                </a:solidFill>
              </a:defRPr>
            </a:lvl3pPr>
            <a:lvl4pPr lvl="3">
              <a:lnSpc>
                <a:spcPct val="100000"/>
              </a:lnSpc>
              <a:spcBef>
                <a:spcPts val="0"/>
              </a:spcBef>
              <a:spcAft>
                <a:spcPts val="0"/>
              </a:spcAft>
              <a:buClr>
                <a:schemeClr val="accent2"/>
              </a:buClr>
              <a:buSzPts val="2100"/>
              <a:buNone/>
              <a:defRPr sz="2100">
                <a:solidFill>
                  <a:schemeClr val="accent2"/>
                </a:solidFill>
              </a:defRPr>
            </a:lvl4pPr>
            <a:lvl5pPr lvl="4">
              <a:lnSpc>
                <a:spcPct val="100000"/>
              </a:lnSpc>
              <a:spcBef>
                <a:spcPts val="0"/>
              </a:spcBef>
              <a:spcAft>
                <a:spcPts val="0"/>
              </a:spcAft>
              <a:buClr>
                <a:schemeClr val="accent2"/>
              </a:buClr>
              <a:buSzPts val="2100"/>
              <a:buNone/>
              <a:defRPr sz="2100">
                <a:solidFill>
                  <a:schemeClr val="accent2"/>
                </a:solidFill>
              </a:defRPr>
            </a:lvl5pPr>
            <a:lvl6pPr lvl="5">
              <a:lnSpc>
                <a:spcPct val="100000"/>
              </a:lnSpc>
              <a:spcBef>
                <a:spcPts val="0"/>
              </a:spcBef>
              <a:spcAft>
                <a:spcPts val="0"/>
              </a:spcAft>
              <a:buClr>
                <a:schemeClr val="accent2"/>
              </a:buClr>
              <a:buSzPts val="2100"/>
              <a:buNone/>
              <a:defRPr sz="2100">
                <a:solidFill>
                  <a:schemeClr val="accent2"/>
                </a:solidFill>
              </a:defRPr>
            </a:lvl6pPr>
            <a:lvl7pPr lvl="6">
              <a:lnSpc>
                <a:spcPct val="100000"/>
              </a:lnSpc>
              <a:spcBef>
                <a:spcPts val="0"/>
              </a:spcBef>
              <a:spcAft>
                <a:spcPts val="0"/>
              </a:spcAft>
              <a:buClr>
                <a:schemeClr val="accent2"/>
              </a:buClr>
              <a:buSzPts val="2100"/>
              <a:buNone/>
              <a:defRPr sz="2100">
                <a:solidFill>
                  <a:schemeClr val="accent2"/>
                </a:solidFill>
              </a:defRPr>
            </a:lvl7pPr>
            <a:lvl8pPr lvl="7">
              <a:lnSpc>
                <a:spcPct val="100000"/>
              </a:lnSpc>
              <a:spcBef>
                <a:spcPts val="0"/>
              </a:spcBef>
              <a:spcAft>
                <a:spcPts val="0"/>
              </a:spcAft>
              <a:buClr>
                <a:schemeClr val="accent2"/>
              </a:buClr>
              <a:buSzPts val="2100"/>
              <a:buNone/>
              <a:defRPr sz="2100">
                <a:solidFill>
                  <a:schemeClr val="accent2"/>
                </a:solidFill>
              </a:defRPr>
            </a:lvl8pPr>
            <a:lvl9pPr lvl="8">
              <a:lnSpc>
                <a:spcPct val="100000"/>
              </a:lnSpc>
              <a:spcBef>
                <a:spcPts val="0"/>
              </a:spcBef>
              <a:spcAft>
                <a:spcPts val="0"/>
              </a:spcAft>
              <a:buClr>
                <a:schemeClr val="accent2"/>
              </a:buClr>
              <a:buSzPts val="2100"/>
              <a:buNone/>
              <a:defRPr sz="2100">
                <a:solidFill>
                  <a:schemeClr val="accent2"/>
                </a:solidFill>
              </a:defRPr>
            </a:lvl9pPr>
          </a:lstStyle>
          <a:p/>
        </p:txBody>
      </p:sp>
      <p:sp>
        <p:nvSpPr>
          <p:cNvPr id="48" name="Google Shape;48;g16999b78fc7_0_1112"/>
          <p:cNvSpPr txBox="1"/>
          <p:nvPr>
            <p:ph idx="2" type="body"/>
          </p:nvPr>
        </p:nvSpPr>
        <p:spPr>
          <a:xfrm>
            <a:off x="6505367" y="667900"/>
            <a:ext cx="5271900" cy="5481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9" name="Google Shape;49;g16999b78fc7_0_11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16999b78fc7_0_1118"/>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g16999b78fc7_0_1118"/>
          <p:cNvSpPr txBox="1"/>
          <p:nvPr>
            <p:ph idx="1" type="body"/>
          </p:nvPr>
        </p:nvSpPr>
        <p:spPr>
          <a:xfrm>
            <a:off x="415600" y="6028533"/>
            <a:ext cx="106392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53" name="Google Shape;53;g16999b78fc7_0_11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g16999b78fc7_0_107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p:txBody>
      </p:sp>
      <p:sp>
        <p:nvSpPr>
          <p:cNvPr id="7" name="Google Shape;7;g16999b78fc7_0_107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indent="-323850" lvl="1" marL="914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indent="-323850" lvl="2" marL="1371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indent="-323850" lvl="3" marL="1828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indent="-323850" lvl="4" marL="22860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indent="-323850" lvl="5" marL="27432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indent="-323850" lvl="6" marL="3200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indent="-323850" lvl="7" marL="3657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indent="-323850" lvl="8" marL="4114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p:txBody>
      </p:sp>
      <p:sp>
        <p:nvSpPr>
          <p:cNvPr id="8" name="Google Shape;8;g16999b78fc7_0_107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hyperlink" Target="https://www.kaggle.com/datasets/felipeesc/shark-attack-dataset?resource=downloa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public.tableau.com/shared/W4R568P28?:display_count=n&amp;:origin=viz_share_link"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erson surfing in rolling wave" id="64" name="Google Shape;64;p1"/>
          <p:cNvPicPr preferRelativeResize="0"/>
          <p:nvPr/>
        </p:nvPicPr>
        <p:blipFill rotWithShape="1">
          <a:blip r:embed="rId3">
            <a:alphaModFix/>
          </a:blip>
          <a:srcRect b="0" l="0" r="0" t="0"/>
          <a:stretch/>
        </p:blipFill>
        <p:spPr>
          <a:xfrm>
            <a:off x="0" y="-1051500"/>
            <a:ext cx="12192000" cy="7909500"/>
          </a:xfrm>
          <a:prstGeom prst="rect">
            <a:avLst/>
          </a:prstGeom>
          <a:noFill/>
          <a:ln>
            <a:noFill/>
          </a:ln>
        </p:spPr>
      </p:pic>
      <p:sp>
        <p:nvSpPr>
          <p:cNvPr id="65" name="Google Shape;65;p1"/>
          <p:cNvSpPr txBox="1"/>
          <p:nvPr/>
        </p:nvSpPr>
        <p:spPr>
          <a:xfrm>
            <a:off x="0" y="1586758"/>
            <a:ext cx="6187050" cy="2387600"/>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90000"/>
              </a:lnSpc>
              <a:spcBef>
                <a:spcPts val="0"/>
              </a:spcBef>
              <a:spcAft>
                <a:spcPts val="0"/>
              </a:spcAft>
              <a:buClr>
                <a:schemeClr val="dk1"/>
              </a:buClr>
              <a:buSzPct val="67567"/>
              <a:buFont typeface="Calibri"/>
              <a:buNone/>
            </a:pPr>
            <a:r>
              <a:rPr b="0" i="0" lang="en-US" sz="9600" u="none" cap="none" strike="noStrike">
                <a:solidFill>
                  <a:schemeClr val="dk1"/>
                </a:solidFill>
                <a:latin typeface="Overlock"/>
                <a:ea typeface="Overlock"/>
                <a:cs typeface="Overlock"/>
                <a:sym typeface="Overlock"/>
              </a:rPr>
              <a:t>Shark attacks</a:t>
            </a:r>
            <a:endParaRPr/>
          </a:p>
        </p:txBody>
      </p:sp>
      <p:sp>
        <p:nvSpPr>
          <p:cNvPr id="66" name="Google Shape;66;p1"/>
          <p:cNvSpPr txBox="1"/>
          <p:nvPr/>
        </p:nvSpPr>
        <p:spPr>
          <a:xfrm>
            <a:off x="0" y="4331963"/>
            <a:ext cx="12192000" cy="661142"/>
          </a:xfrm>
          <a:prstGeom prst="rect">
            <a:avLst/>
          </a:prstGeom>
          <a:solidFill>
            <a:schemeClr val="accent2">
              <a:alpha val="49803"/>
            </a:schemeClr>
          </a:solid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600"/>
              <a:buFont typeface="Arial"/>
              <a:buNone/>
            </a:pPr>
            <a:r>
              <a:rPr b="1" i="1" lang="en-US" sz="4000" u="none" cap="none" strike="noStrike">
                <a:solidFill>
                  <a:schemeClr val="dk1"/>
                </a:solidFill>
                <a:latin typeface="Calibri"/>
                <a:ea typeface="Calibri"/>
                <a:cs typeface="Calibri"/>
                <a:sym typeface="Calibri"/>
              </a:rPr>
              <a:t>A bite of advice for safe vacations!</a:t>
            </a:r>
            <a:endParaRPr b="1" i="1" sz="2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Machine Learning Model </a:t>
            </a:r>
            <a:endParaRPr/>
          </a:p>
        </p:txBody>
      </p:sp>
      <p:sp>
        <p:nvSpPr>
          <p:cNvPr id="131" name="Google Shape;131;p7"/>
          <p:cNvSpPr txBox="1"/>
          <p:nvPr/>
        </p:nvSpPr>
        <p:spPr>
          <a:xfrm>
            <a:off x="431100" y="834750"/>
            <a:ext cx="472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3600">
                <a:solidFill>
                  <a:schemeClr val="dk1"/>
                </a:solidFill>
                <a:latin typeface="Calibri"/>
                <a:ea typeface="Calibri"/>
                <a:cs typeface="Calibri"/>
                <a:sym typeface="Calibri"/>
              </a:rPr>
              <a:t>Coding</a:t>
            </a:r>
            <a:r>
              <a:rPr b="1" i="1" lang="en-US" sz="3600">
                <a:solidFill>
                  <a:schemeClr val="dk1"/>
                </a:solidFill>
                <a:latin typeface="Calibri"/>
                <a:ea typeface="Calibri"/>
                <a:cs typeface="Calibri"/>
                <a:sym typeface="Calibri"/>
              </a:rPr>
              <a:t> </a:t>
            </a:r>
            <a:r>
              <a:rPr b="1" i="1" lang="en-US" sz="3600">
                <a:solidFill>
                  <a:schemeClr val="dk1"/>
                </a:solidFill>
                <a:latin typeface="Calibri"/>
                <a:ea typeface="Calibri"/>
                <a:cs typeface="Calibri"/>
                <a:sym typeface="Calibri"/>
              </a:rPr>
              <a:t>snippets</a:t>
            </a:r>
            <a:endParaRPr b="1" i="1"/>
          </a:p>
        </p:txBody>
      </p:sp>
      <p:pic>
        <p:nvPicPr>
          <p:cNvPr id="132" name="Google Shape;132;p7"/>
          <p:cNvPicPr preferRelativeResize="0"/>
          <p:nvPr/>
        </p:nvPicPr>
        <p:blipFill>
          <a:blip r:embed="rId3">
            <a:alphaModFix/>
          </a:blip>
          <a:stretch>
            <a:fillRect/>
          </a:stretch>
        </p:blipFill>
        <p:spPr>
          <a:xfrm>
            <a:off x="6580375" y="3367025"/>
            <a:ext cx="5611626" cy="2093301"/>
          </a:xfrm>
          <a:prstGeom prst="rect">
            <a:avLst/>
          </a:prstGeom>
          <a:noFill/>
          <a:ln>
            <a:noFill/>
          </a:ln>
        </p:spPr>
      </p:pic>
      <p:pic>
        <p:nvPicPr>
          <p:cNvPr id="133" name="Google Shape;133;p7"/>
          <p:cNvPicPr preferRelativeResize="0"/>
          <p:nvPr/>
        </p:nvPicPr>
        <p:blipFill>
          <a:blip r:embed="rId4">
            <a:alphaModFix/>
          </a:blip>
          <a:stretch>
            <a:fillRect/>
          </a:stretch>
        </p:blipFill>
        <p:spPr>
          <a:xfrm>
            <a:off x="0" y="2308602"/>
            <a:ext cx="5735548" cy="3151726"/>
          </a:xfrm>
          <a:prstGeom prst="rect">
            <a:avLst/>
          </a:prstGeom>
          <a:noFill/>
          <a:ln>
            <a:noFill/>
          </a:ln>
        </p:spPr>
      </p:pic>
      <p:sp>
        <p:nvSpPr>
          <p:cNvPr id="134" name="Google Shape;134;p7"/>
          <p:cNvSpPr/>
          <p:nvPr/>
        </p:nvSpPr>
        <p:spPr>
          <a:xfrm>
            <a:off x="5762275" y="4087425"/>
            <a:ext cx="818100" cy="65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6999b78fc7_0_1141"/>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p>
            <a:pPr indent="0" lvl="0" marL="0" rtl="0" algn="r">
              <a:spcBef>
                <a:spcPts val="0"/>
              </a:spcBef>
              <a:spcAft>
                <a:spcPts val="0"/>
              </a:spcAft>
              <a:buNone/>
            </a:pPr>
            <a:r>
              <a:rPr lang="en-US"/>
              <a:t>Confusion Matrix/ Classification Report</a:t>
            </a:r>
            <a:endParaRPr/>
          </a:p>
        </p:txBody>
      </p:sp>
      <p:pic>
        <p:nvPicPr>
          <p:cNvPr id="140" name="Google Shape;140;g16999b78fc7_0_1141"/>
          <p:cNvPicPr preferRelativeResize="0"/>
          <p:nvPr/>
        </p:nvPicPr>
        <p:blipFill>
          <a:blip r:embed="rId3">
            <a:alphaModFix/>
          </a:blip>
          <a:stretch>
            <a:fillRect/>
          </a:stretch>
        </p:blipFill>
        <p:spPr>
          <a:xfrm>
            <a:off x="168775" y="2068825"/>
            <a:ext cx="5262400" cy="4083150"/>
          </a:xfrm>
          <a:prstGeom prst="rect">
            <a:avLst/>
          </a:prstGeom>
          <a:noFill/>
          <a:ln>
            <a:noFill/>
          </a:ln>
        </p:spPr>
      </p:pic>
      <p:pic>
        <p:nvPicPr>
          <p:cNvPr id="141" name="Google Shape;141;g16999b78fc7_0_1141"/>
          <p:cNvPicPr preferRelativeResize="0"/>
          <p:nvPr/>
        </p:nvPicPr>
        <p:blipFill>
          <a:blip r:embed="rId4">
            <a:alphaModFix/>
          </a:blip>
          <a:stretch>
            <a:fillRect/>
          </a:stretch>
        </p:blipFill>
        <p:spPr>
          <a:xfrm>
            <a:off x="5262425" y="2301850"/>
            <a:ext cx="6593100" cy="31075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Summary</a:t>
            </a:r>
            <a:r>
              <a:rPr b="1" i="1" lang="en-US"/>
              <a:t> </a:t>
            </a:r>
            <a:endParaRPr/>
          </a:p>
        </p:txBody>
      </p:sp>
      <p:sp>
        <p:nvSpPr>
          <p:cNvPr id="147" name="Google Shape;147;p8"/>
          <p:cNvSpPr txBox="1"/>
          <p:nvPr/>
        </p:nvSpPr>
        <p:spPr>
          <a:xfrm>
            <a:off x="580375" y="1721700"/>
            <a:ext cx="11314200" cy="489480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Getting customers to overcome their fears that impact travelling decisions.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Expand our customer base by creating a website to offer our services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What we would have able to accomplish or improve if we would have had more data.</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Educate people on how to prevent shark attacks.  What are the main contributors of Shark Attacks.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With more data and standardized data documentation more contributors for shark attacks could be identif</a:t>
            </a:r>
            <a:r>
              <a:rPr lang="en-US" sz="2600">
                <a:solidFill>
                  <a:schemeClr val="dk1"/>
                </a:solidFill>
                <a:latin typeface="Calibri"/>
                <a:ea typeface="Calibri"/>
                <a:cs typeface="Calibri"/>
                <a:sym typeface="Calibri"/>
              </a:rPr>
              <a:t>ied</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3f639cd32d_0_6"/>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Summary</a:t>
            </a:r>
            <a:r>
              <a:rPr b="1" i="1" lang="en-US"/>
              <a:t> </a:t>
            </a:r>
            <a:endParaRPr/>
          </a:p>
        </p:txBody>
      </p:sp>
      <p:sp>
        <p:nvSpPr>
          <p:cNvPr id="153" name="Google Shape;153;g13f639cd32d_0_6"/>
          <p:cNvSpPr txBox="1"/>
          <p:nvPr/>
        </p:nvSpPr>
        <p:spPr>
          <a:xfrm>
            <a:off x="696650" y="1890275"/>
            <a:ext cx="11314200" cy="289380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To help travel agencies to be able to target their customers who look for adventurous travel experiences  with better campaigns based on data</a:t>
            </a:r>
            <a:endParaRPr b="0" i="0" sz="2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More time and resources that could make it</a:t>
            </a:r>
            <a:r>
              <a:rPr lang="en-US" sz="2600">
                <a:solidFill>
                  <a:schemeClr val="dk1"/>
                </a:solidFill>
                <a:latin typeface="Calibri"/>
                <a:ea typeface="Calibri"/>
                <a:cs typeface="Calibri"/>
                <a:sym typeface="Calibri"/>
              </a:rPr>
              <a:t> </a:t>
            </a:r>
            <a:r>
              <a:rPr b="0" i="0" lang="en-US" sz="2600" u="none" cap="none" strike="noStrike">
                <a:solidFill>
                  <a:schemeClr val="dk1"/>
                </a:solidFill>
                <a:latin typeface="Calibri"/>
                <a:ea typeface="Calibri"/>
                <a:cs typeface="Calibri"/>
                <a:sym typeface="Calibri"/>
              </a:rPr>
              <a:t>possible to identify if there are  factors related to climate change, migration patterns that impact sharks attacks.</a:t>
            </a:r>
            <a:endParaRPr b="0" i="0" sz="2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600" u="none" cap="none" strike="noStrike">
                <a:solidFill>
                  <a:schemeClr val="dk1"/>
                </a:solidFill>
                <a:latin typeface="Calibri"/>
                <a:ea typeface="Calibri"/>
                <a:cs typeface="Calibri"/>
                <a:sym typeface="Calibri"/>
              </a:rPr>
              <a:t>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i="1" lang="en-US">
                <a:solidFill>
                  <a:schemeClr val="dk2"/>
                </a:solidFill>
              </a:rPr>
              <a:t>Index</a:t>
            </a:r>
            <a:endParaRPr>
              <a:solidFill>
                <a:schemeClr val="dk2"/>
              </a:solidFill>
            </a:endParaRPr>
          </a:p>
        </p:txBody>
      </p:sp>
      <p:sp>
        <p:nvSpPr>
          <p:cNvPr id="72" name="Google Shape;72;p2"/>
          <p:cNvSpPr txBox="1"/>
          <p:nvPr>
            <p:ph idx="1" type="body"/>
          </p:nvPr>
        </p:nvSpPr>
        <p:spPr>
          <a:xfrm>
            <a:off x="415625" y="2303058"/>
            <a:ext cx="4170000" cy="3063900"/>
          </a:xfrm>
          <a:prstGeom prst="rect">
            <a:avLst/>
          </a:prstGeom>
        </p:spPr>
        <p:txBody>
          <a:bodyPr anchorCtr="0" anchor="ctr" bIns="121900" lIns="121900" spcFirstLastPara="1" rIns="121900" wrap="square" tIns="121900">
            <a:noAutofit/>
          </a:bodyPr>
          <a:lstStyle/>
          <a:p>
            <a:pPr indent="-247650" lvl="0" marL="285750" marR="0" rtl="0" algn="l">
              <a:lnSpc>
                <a:spcPct val="50000"/>
              </a:lnSpc>
              <a:spcBef>
                <a:spcPts val="0"/>
              </a:spcBef>
              <a:spcAft>
                <a:spcPts val="0"/>
              </a:spcAft>
              <a:buSzPts val="2200"/>
              <a:buChar char="❑"/>
            </a:pPr>
            <a:r>
              <a:rPr b="1" i="0" lang="en-US" sz="2200" u="none" cap="none" strike="noStrike"/>
              <a:t>Topic and Target Audience</a:t>
            </a:r>
            <a:endParaRPr b="1" i="0" sz="2200" u="none" cap="none" strike="noStrike"/>
          </a:p>
          <a:p>
            <a:pPr indent="0" lvl="0" marL="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Test Cases</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lang="en-US" sz="2200"/>
              <a:t>Data processing</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Database Integration</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Machine Learning Model</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1600"/>
              </a:spcAft>
              <a:buSzPts val="2200"/>
              <a:buChar char="❑"/>
            </a:pPr>
            <a:r>
              <a:rPr b="1" i="0" lang="en-US" sz="2200" u="none" cap="none" strike="noStrike"/>
              <a:t>Recommendations</a:t>
            </a:r>
            <a:endParaRPr b="1" i="0" sz="2200" u="none" cap="none" strike="noStrike"/>
          </a:p>
        </p:txBody>
      </p:sp>
      <p:pic>
        <p:nvPicPr>
          <p:cNvPr id="73" name="Google Shape;73;p2"/>
          <p:cNvPicPr preferRelativeResize="0"/>
          <p:nvPr/>
        </p:nvPicPr>
        <p:blipFill>
          <a:blip r:embed="rId3">
            <a:alphaModFix/>
          </a:blip>
          <a:stretch>
            <a:fillRect/>
          </a:stretch>
        </p:blipFill>
        <p:spPr>
          <a:xfrm>
            <a:off x="5236458" y="152400"/>
            <a:ext cx="6553200" cy="6553200"/>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i="1" lang="en-US"/>
              <a:t>Topic and target audience</a:t>
            </a:r>
            <a:endParaRPr/>
          </a:p>
        </p:txBody>
      </p:sp>
      <p:sp>
        <p:nvSpPr>
          <p:cNvPr id="79" name="Google Shape;79;p3"/>
          <p:cNvSpPr txBox="1"/>
          <p:nvPr>
            <p:ph idx="2" type="body"/>
          </p:nvPr>
        </p:nvSpPr>
        <p:spPr>
          <a:xfrm>
            <a:off x="406400" y="2110075"/>
            <a:ext cx="5271900" cy="4543200"/>
          </a:xfrm>
          <a:prstGeom prst="rect">
            <a:avLst/>
          </a:prstGeom>
        </p:spPr>
        <p:txBody>
          <a:bodyPr anchorCtr="0" anchor="t" bIns="121900" lIns="121900" spcFirstLastPara="1" rIns="121900" wrap="square" tIns="121900">
            <a:spAutoFit/>
          </a:bodyPr>
          <a:lstStyle/>
          <a:p>
            <a:pPr indent="-336550" lvl="0" marL="457200" marR="0" rtl="0" algn="l">
              <a:spcBef>
                <a:spcPts val="0"/>
              </a:spcBef>
              <a:spcAft>
                <a:spcPts val="0"/>
              </a:spcAft>
              <a:buClr>
                <a:schemeClr val="accent2"/>
              </a:buClr>
              <a:buSzPts val="1700"/>
              <a:buChar char="❖"/>
            </a:pPr>
            <a:r>
              <a:rPr lang="en-US">
                <a:solidFill>
                  <a:schemeClr val="accent2"/>
                </a:solidFill>
              </a:rPr>
              <a:t>Data shows t</a:t>
            </a:r>
            <a:r>
              <a:rPr b="0" i="0" lang="en-US" u="none" cap="none" strike="noStrike">
                <a:solidFill>
                  <a:schemeClr val="accent2"/>
                </a:solidFill>
              </a:rPr>
              <a:t>he risk of a shark attack is very low</a:t>
            </a:r>
            <a:r>
              <a:rPr lang="en-US">
                <a:solidFill>
                  <a:schemeClr val="accent2"/>
                </a:solidFill>
              </a:rPr>
              <a:t>. However, t</a:t>
            </a:r>
            <a:r>
              <a:rPr lang="en-US">
                <a:solidFill>
                  <a:schemeClr val="accent2"/>
                </a:solidFill>
              </a:rPr>
              <a:t>here is a perception that it occurs frequently. </a:t>
            </a:r>
            <a:endParaRPr>
              <a:solidFill>
                <a:schemeClr val="accent2"/>
              </a:solidFill>
            </a:endParaRPr>
          </a:p>
          <a:p>
            <a:pPr indent="0" lvl="0" marL="457200" marR="0" rtl="0" algn="l">
              <a:spcBef>
                <a:spcPts val="1600"/>
              </a:spcBef>
              <a:spcAft>
                <a:spcPts val="0"/>
              </a:spcAft>
              <a:buNone/>
            </a:pPr>
            <a:r>
              <a:t/>
            </a:r>
            <a:endParaRPr>
              <a:solidFill>
                <a:schemeClr val="accent2"/>
              </a:solidFill>
            </a:endParaRPr>
          </a:p>
          <a:p>
            <a:pPr indent="-336550" lvl="0" marL="457200" marR="0" rtl="0" algn="l">
              <a:spcBef>
                <a:spcPts val="1600"/>
              </a:spcBef>
              <a:spcAft>
                <a:spcPts val="0"/>
              </a:spcAft>
              <a:buClr>
                <a:schemeClr val="accent2"/>
              </a:buClr>
              <a:buSzPts val="1700"/>
              <a:buChar char="❖"/>
            </a:pPr>
            <a:r>
              <a:rPr lang="en-US">
                <a:solidFill>
                  <a:schemeClr val="accent2"/>
                </a:solidFill>
              </a:rPr>
              <a:t>Our goal is to i</a:t>
            </a:r>
            <a:r>
              <a:rPr b="0" i="0" lang="en-US" u="none" cap="none" strike="noStrike">
                <a:solidFill>
                  <a:schemeClr val="accent2"/>
                </a:solidFill>
              </a:rPr>
              <a:t>ncrease our customer awareness of the </a:t>
            </a:r>
            <a:r>
              <a:rPr lang="en-US">
                <a:solidFill>
                  <a:schemeClr val="accent2"/>
                </a:solidFill>
              </a:rPr>
              <a:t>factors</a:t>
            </a:r>
            <a:r>
              <a:rPr b="0" i="0" lang="en-US" u="none" cap="none" strike="noStrike">
                <a:solidFill>
                  <a:schemeClr val="accent2"/>
                </a:solidFill>
              </a:rPr>
              <a:t> associated with unprovoked </a:t>
            </a:r>
            <a:r>
              <a:rPr lang="en-US">
                <a:solidFill>
                  <a:schemeClr val="accent2"/>
                </a:solidFill>
              </a:rPr>
              <a:t>instances.</a:t>
            </a:r>
            <a:endParaRPr b="0" i="0" u="none" cap="none" strike="noStrike">
              <a:solidFill>
                <a:schemeClr val="accent2"/>
              </a:solidFill>
            </a:endParaRPr>
          </a:p>
          <a:p>
            <a:pPr indent="0" lvl="0" marL="457200" marR="0" rtl="0" algn="l">
              <a:spcBef>
                <a:spcPts val="1600"/>
              </a:spcBef>
              <a:spcAft>
                <a:spcPts val="0"/>
              </a:spcAft>
              <a:buNone/>
            </a:pPr>
            <a:r>
              <a:t/>
            </a:r>
            <a:endParaRPr b="0" i="0" u="none" cap="none" strike="noStrike">
              <a:solidFill>
                <a:schemeClr val="accent2"/>
              </a:solidFill>
            </a:endParaRPr>
          </a:p>
          <a:p>
            <a:pPr indent="-336550" lvl="0" marL="457200" marR="0" rtl="0" algn="l">
              <a:spcBef>
                <a:spcPts val="1600"/>
              </a:spcBef>
              <a:spcAft>
                <a:spcPts val="0"/>
              </a:spcAft>
              <a:buClr>
                <a:schemeClr val="accent2"/>
              </a:buClr>
              <a:buSzPts val="1700"/>
              <a:buChar char="❖"/>
            </a:pPr>
            <a:r>
              <a:rPr lang="en-US">
                <a:solidFill>
                  <a:schemeClr val="accent2"/>
                </a:solidFill>
              </a:rPr>
              <a:t>In this analysis we explore which features may have a greater  impact on fatal shark attacks.</a:t>
            </a:r>
            <a:endParaRPr>
              <a:solidFill>
                <a:schemeClr val="accent2"/>
              </a:solidFill>
            </a:endParaRPr>
          </a:p>
          <a:p>
            <a:pPr indent="0" lvl="0" marL="457200" marR="0" rtl="0" algn="l">
              <a:spcBef>
                <a:spcPts val="1600"/>
              </a:spcBef>
              <a:spcAft>
                <a:spcPts val="1600"/>
              </a:spcAft>
              <a:buNone/>
            </a:pPr>
            <a:r>
              <a:t/>
            </a:r>
            <a:endParaRPr b="0" i="0" u="none" cap="none" strike="noStrike"/>
          </a:p>
        </p:txBody>
      </p:sp>
      <p:pic>
        <p:nvPicPr>
          <p:cNvPr id="80" name="Google Shape;80;p3"/>
          <p:cNvPicPr preferRelativeResize="0"/>
          <p:nvPr/>
        </p:nvPicPr>
        <p:blipFill>
          <a:blip r:embed="rId3">
            <a:alphaModFix/>
          </a:blip>
          <a:stretch>
            <a:fillRect/>
          </a:stretch>
        </p:blipFill>
        <p:spPr>
          <a:xfrm>
            <a:off x="6776425" y="123237"/>
            <a:ext cx="4188401" cy="3277353"/>
          </a:xfrm>
          <a:prstGeom prst="rect">
            <a:avLst/>
          </a:prstGeom>
          <a:noFill/>
          <a:ln>
            <a:noFill/>
          </a:ln>
        </p:spPr>
      </p:pic>
      <p:pic>
        <p:nvPicPr>
          <p:cNvPr id="81" name="Google Shape;81;p3"/>
          <p:cNvPicPr preferRelativeResize="0"/>
          <p:nvPr/>
        </p:nvPicPr>
        <p:blipFill>
          <a:blip r:embed="rId4">
            <a:alphaModFix/>
          </a:blip>
          <a:stretch>
            <a:fillRect/>
          </a:stretch>
        </p:blipFill>
        <p:spPr>
          <a:xfrm>
            <a:off x="6776425" y="3582925"/>
            <a:ext cx="4188404" cy="32750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Test Case </a:t>
            </a:r>
            <a:endParaRPr/>
          </a:p>
        </p:txBody>
      </p:sp>
      <p:sp>
        <p:nvSpPr>
          <p:cNvPr id="87" name="Google Shape;87;p5"/>
          <p:cNvSpPr txBox="1"/>
          <p:nvPr/>
        </p:nvSpPr>
        <p:spPr>
          <a:xfrm>
            <a:off x="575100" y="1878650"/>
            <a:ext cx="6786300" cy="44175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Fatality: (Y) Dependent variable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Type: unprovoked</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Country: World wide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Year: 2000 to 2018</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Month: 1 to 12</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Activity: Created overarching bins</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Area</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Sex: Male, Female and Unknown. </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Hemisphere:North &amp; South</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Age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Season: Winter, Spring, Summer &amp; Fall</a:t>
            </a:r>
            <a:endParaRPr sz="2200">
              <a:solidFill>
                <a:srgbClr val="24292F"/>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txBox="1"/>
          <p:nvPr>
            <p:ph type="title"/>
          </p:nvPr>
        </p:nvSpPr>
        <p:spPr>
          <a:xfrm>
            <a:off x="736700" y="336125"/>
            <a:ext cx="105156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Data processing </a:t>
            </a:r>
            <a:endParaRPr/>
          </a:p>
        </p:txBody>
      </p:sp>
      <p:sp>
        <p:nvSpPr>
          <p:cNvPr id="93" name="Google Shape;93;p4"/>
          <p:cNvSpPr txBox="1"/>
          <p:nvPr/>
        </p:nvSpPr>
        <p:spPr>
          <a:xfrm>
            <a:off x="429575" y="1782150"/>
            <a:ext cx="102948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t/>
            </a:r>
            <a:endParaRPr b="0" i="0" sz="2700" u="none" cap="none" strike="noStrike">
              <a:solidFill>
                <a:srgbClr val="000000"/>
              </a:solidFill>
              <a:latin typeface="Arial"/>
              <a:ea typeface="Arial"/>
              <a:cs typeface="Arial"/>
              <a:sym typeface="Arial"/>
            </a:endParaRPr>
          </a:p>
        </p:txBody>
      </p:sp>
      <p:pic>
        <p:nvPicPr>
          <p:cNvPr id="94" name="Google Shape;94;p4"/>
          <p:cNvPicPr preferRelativeResize="0"/>
          <p:nvPr/>
        </p:nvPicPr>
        <p:blipFill>
          <a:blip r:embed="rId3">
            <a:alphaModFix/>
          </a:blip>
          <a:stretch>
            <a:fillRect/>
          </a:stretch>
        </p:blipFill>
        <p:spPr>
          <a:xfrm>
            <a:off x="79925" y="750975"/>
            <a:ext cx="7008200" cy="3141750"/>
          </a:xfrm>
          <a:prstGeom prst="rect">
            <a:avLst/>
          </a:prstGeom>
          <a:noFill/>
          <a:ln>
            <a:noFill/>
          </a:ln>
        </p:spPr>
      </p:pic>
      <p:sp>
        <p:nvSpPr>
          <p:cNvPr id="95" name="Google Shape;95;p4"/>
          <p:cNvSpPr txBox="1"/>
          <p:nvPr/>
        </p:nvSpPr>
        <p:spPr>
          <a:xfrm rot="2113">
            <a:off x="429584" y="257936"/>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u="sng">
                <a:solidFill>
                  <a:schemeClr val="lt1"/>
                </a:solidFill>
                <a:latin typeface="Calibri"/>
                <a:ea typeface="Calibri"/>
                <a:cs typeface="Calibri"/>
                <a:sym typeface="Calibri"/>
              </a:rPr>
              <a:t>Before</a:t>
            </a:r>
            <a:endParaRPr i="1" sz="2000" u="sng">
              <a:solidFill>
                <a:schemeClr val="lt1"/>
              </a:solidFill>
              <a:latin typeface="Calibri"/>
              <a:ea typeface="Calibri"/>
              <a:cs typeface="Calibri"/>
              <a:sym typeface="Calibri"/>
            </a:endParaRPr>
          </a:p>
        </p:txBody>
      </p:sp>
      <p:pic>
        <p:nvPicPr>
          <p:cNvPr id="96" name="Google Shape;96;p4"/>
          <p:cNvPicPr preferRelativeResize="0"/>
          <p:nvPr/>
        </p:nvPicPr>
        <p:blipFill>
          <a:blip r:embed="rId4">
            <a:alphaModFix/>
          </a:blip>
          <a:stretch>
            <a:fillRect/>
          </a:stretch>
        </p:blipFill>
        <p:spPr>
          <a:xfrm>
            <a:off x="79925" y="4408074"/>
            <a:ext cx="7686675" cy="2314575"/>
          </a:xfrm>
          <a:prstGeom prst="rect">
            <a:avLst/>
          </a:prstGeom>
          <a:noFill/>
          <a:ln>
            <a:noFill/>
          </a:ln>
        </p:spPr>
      </p:pic>
      <p:sp>
        <p:nvSpPr>
          <p:cNvPr id="97" name="Google Shape;97;p4"/>
          <p:cNvSpPr txBox="1"/>
          <p:nvPr/>
        </p:nvSpPr>
        <p:spPr>
          <a:xfrm>
            <a:off x="7439925" y="1950900"/>
            <a:ext cx="3958200" cy="3417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alibri"/>
              <a:buChar char="❖"/>
            </a:pPr>
            <a:r>
              <a:rPr b="1" lang="en-US" sz="2100">
                <a:latin typeface="Calibri"/>
                <a:ea typeface="Calibri"/>
                <a:cs typeface="Calibri"/>
                <a:sym typeface="Calibri"/>
              </a:rPr>
              <a:t>We decided to focus on the most recent attacks, from the year 2000 until 2018</a:t>
            </a:r>
            <a:endParaRPr b="1" sz="2100">
              <a:latin typeface="Calibri"/>
              <a:ea typeface="Calibri"/>
              <a:cs typeface="Calibri"/>
              <a:sym typeface="Calibri"/>
            </a:endParaRPr>
          </a:p>
          <a:p>
            <a:pPr indent="0" lvl="0" marL="457200" rtl="0" algn="l">
              <a:spcBef>
                <a:spcPts val="0"/>
              </a:spcBef>
              <a:spcAft>
                <a:spcPts val="0"/>
              </a:spcAft>
              <a:buNone/>
            </a:pPr>
            <a:r>
              <a:t/>
            </a:r>
            <a:endParaRPr b="1"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b="1" lang="en-US" sz="2100">
                <a:latin typeface="Calibri"/>
                <a:ea typeface="Calibri"/>
                <a:cs typeface="Calibri"/>
                <a:sym typeface="Calibri"/>
              </a:rPr>
              <a:t>Data source: Kaggle </a:t>
            </a:r>
            <a:r>
              <a:rPr b="1" lang="en-US" sz="2100" u="sng">
                <a:solidFill>
                  <a:schemeClr val="hlink"/>
                </a:solidFill>
                <a:latin typeface="Calibri"/>
                <a:ea typeface="Calibri"/>
                <a:cs typeface="Calibri"/>
                <a:sym typeface="Calibri"/>
                <a:hlinkClick r:id="rId5"/>
              </a:rPr>
              <a:t>https://www.kaggle.com/datasets/felipeesc/shark-attack-dataset?resource=download</a:t>
            </a:r>
            <a:endParaRPr b="1" sz="2100">
              <a:latin typeface="Calibri"/>
              <a:ea typeface="Calibri"/>
              <a:cs typeface="Calibri"/>
              <a:sym typeface="Calibri"/>
            </a:endParaRPr>
          </a:p>
          <a:p>
            <a:pPr indent="0" lvl="0" marL="0" rtl="0" algn="l">
              <a:spcBef>
                <a:spcPts val="0"/>
              </a:spcBef>
              <a:spcAft>
                <a:spcPts val="0"/>
              </a:spcAft>
              <a:buNone/>
            </a:pPr>
            <a:r>
              <a:t/>
            </a:r>
            <a:endParaRPr b="1" sz="2100">
              <a:latin typeface="Calibri"/>
              <a:ea typeface="Calibri"/>
              <a:cs typeface="Calibri"/>
              <a:sym typeface="Calibri"/>
            </a:endParaRPr>
          </a:p>
          <a:p>
            <a:pPr indent="0" lvl="0" marL="0" rtl="0" algn="l">
              <a:spcBef>
                <a:spcPts val="0"/>
              </a:spcBef>
              <a:spcAft>
                <a:spcPts val="0"/>
              </a:spcAft>
              <a:buNone/>
            </a:pPr>
            <a:r>
              <a:t/>
            </a:r>
            <a:endParaRPr b="1" sz="2100">
              <a:latin typeface="Calibri"/>
              <a:ea typeface="Calibri"/>
              <a:cs typeface="Calibri"/>
              <a:sym typeface="Calibri"/>
            </a:endParaRPr>
          </a:p>
        </p:txBody>
      </p:sp>
      <p:sp>
        <p:nvSpPr>
          <p:cNvPr id="98" name="Google Shape;98;p4"/>
          <p:cNvSpPr/>
          <p:nvPr/>
        </p:nvSpPr>
        <p:spPr>
          <a:xfrm>
            <a:off x="3321075" y="3726225"/>
            <a:ext cx="637200" cy="826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txBox="1"/>
          <p:nvPr/>
        </p:nvSpPr>
        <p:spPr>
          <a:xfrm rot="2113">
            <a:off x="429584" y="3893186"/>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u="sng">
                <a:solidFill>
                  <a:schemeClr val="dk1"/>
                </a:solidFill>
                <a:latin typeface="Calibri"/>
                <a:ea typeface="Calibri"/>
                <a:cs typeface="Calibri"/>
                <a:sym typeface="Calibri"/>
              </a:rPr>
              <a:t>After</a:t>
            </a:r>
            <a:endParaRPr i="1" sz="2000" u="sng">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16e275a518a_2_1"/>
          <p:cNvSpPr txBox="1"/>
          <p:nvPr>
            <p:ph type="title"/>
          </p:nvPr>
        </p:nvSpPr>
        <p:spPr>
          <a:xfrm>
            <a:off x="415633" y="667900"/>
            <a:ext cx="11360700" cy="8316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                                                     ERD / Tables Creation /Join </a:t>
            </a:r>
            <a:endParaRPr/>
          </a:p>
        </p:txBody>
      </p:sp>
      <p:pic>
        <p:nvPicPr>
          <p:cNvPr id="105" name="Google Shape;105;g16e275a518a_2_1"/>
          <p:cNvPicPr preferRelativeResize="0"/>
          <p:nvPr/>
        </p:nvPicPr>
        <p:blipFill rotWithShape="1">
          <a:blip r:embed="rId3">
            <a:alphaModFix/>
          </a:blip>
          <a:srcRect b="0" l="0" r="0" t="0"/>
          <a:stretch/>
        </p:blipFill>
        <p:spPr>
          <a:xfrm>
            <a:off x="226742" y="1882531"/>
            <a:ext cx="3375953" cy="2400508"/>
          </a:xfrm>
          <a:prstGeom prst="rect">
            <a:avLst/>
          </a:prstGeom>
          <a:noFill/>
          <a:ln>
            <a:noFill/>
          </a:ln>
        </p:spPr>
      </p:pic>
      <p:pic>
        <p:nvPicPr>
          <p:cNvPr id="106" name="Google Shape;106;g16e275a518a_2_1"/>
          <p:cNvPicPr preferRelativeResize="0"/>
          <p:nvPr/>
        </p:nvPicPr>
        <p:blipFill>
          <a:blip r:embed="rId4">
            <a:alphaModFix/>
          </a:blip>
          <a:stretch>
            <a:fillRect/>
          </a:stretch>
        </p:blipFill>
        <p:spPr>
          <a:xfrm>
            <a:off x="3667920" y="2276675"/>
            <a:ext cx="8284506" cy="40250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6"/>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Database Integration </a:t>
            </a:r>
            <a:endParaRPr/>
          </a:p>
        </p:txBody>
      </p:sp>
      <p:pic>
        <p:nvPicPr>
          <p:cNvPr id="112" name="Google Shape;112;p6"/>
          <p:cNvPicPr preferRelativeResize="0"/>
          <p:nvPr/>
        </p:nvPicPr>
        <p:blipFill rotWithShape="1">
          <a:blip r:embed="rId3">
            <a:alphaModFix/>
          </a:blip>
          <a:srcRect b="-1319" l="2382" r="45488" t="1319"/>
          <a:stretch/>
        </p:blipFill>
        <p:spPr>
          <a:xfrm>
            <a:off x="0" y="946525"/>
            <a:ext cx="6683625" cy="5511900"/>
          </a:xfrm>
          <a:prstGeom prst="rect">
            <a:avLst/>
          </a:prstGeom>
          <a:noFill/>
          <a:ln>
            <a:noFill/>
          </a:ln>
        </p:spPr>
      </p:pic>
      <p:pic>
        <p:nvPicPr>
          <p:cNvPr id="113" name="Google Shape;113;p6"/>
          <p:cNvPicPr preferRelativeResize="0"/>
          <p:nvPr/>
        </p:nvPicPr>
        <p:blipFill>
          <a:blip r:embed="rId4">
            <a:alphaModFix/>
          </a:blip>
          <a:stretch>
            <a:fillRect/>
          </a:stretch>
        </p:blipFill>
        <p:spPr>
          <a:xfrm>
            <a:off x="6744523" y="2261298"/>
            <a:ext cx="5256750" cy="3971925"/>
          </a:xfrm>
          <a:prstGeom prst="rect">
            <a:avLst/>
          </a:prstGeom>
          <a:noFill/>
          <a:ln cap="flat" cmpd="sng" w="9525">
            <a:solidFill>
              <a:srgbClr val="434343"/>
            </a:solidFill>
            <a:prstDash val="solid"/>
            <a:round/>
            <a:headEnd len="sm" w="sm" type="none"/>
            <a:tailEnd len="sm" w="sm" type="none"/>
          </a:ln>
        </p:spPr>
      </p:pic>
      <p:sp>
        <p:nvSpPr>
          <p:cNvPr id="114" name="Google Shape;114;p6"/>
          <p:cNvSpPr txBox="1"/>
          <p:nvPr/>
        </p:nvSpPr>
        <p:spPr>
          <a:xfrm>
            <a:off x="3755938" y="6334950"/>
            <a:ext cx="22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14a923c1772_0_0">
            <a:hlinkClick r:id="rId3"/>
          </p:cNvPr>
          <p:cNvPicPr preferRelativeResize="0"/>
          <p:nvPr/>
        </p:nvPicPr>
        <p:blipFill>
          <a:blip r:embed="rId4">
            <a:alphaModFix/>
          </a:blip>
          <a:stretch>
            <a:fillRect/>
          </a:stretch>
        </p:blipFill>
        <p:spPr>
          <a:xfrm>
            <a:off x="152400" y="152400"/>
            <a:ext cx="11655022" cy="6553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5d421a96ee_2_1"/>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Machine Learning Model </a:t>
            </a:r>
            <a:endParaRPr/>
          </a:p>
        </p:txBody>
      </p:sp>
      <p:sp>
        <p:nvSpPr>
          <p:cNvPr id="125" name="Google Shape;125;g15d421a96ee_2_1"/>
          <p:cNvSpPr txBox="1"/>
          <p:nvPr/>
        </p:nvSpPr>
        <p:spPr>
          <a:xfrm>
            <a:off x="838201" y="1690825"/>
            <a:ext cx="10248000" cy="460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Logistic </a:t>
            </a:r>
            <a:r>
              <a:rPr lang="en-US" sz="3600">
                <a:solidFill>
                  <a:schemeClr val="dk1"/>
                </a:solidFill>
                <a:latin typeface="Calibri"/>
                <a:ea typeface="Calibri"/>
                <a:cs typeface="Calibri"/>
                <a:sym typeface="Calibri"/>
              </a:rPr>
              <a:t>Regression Analysis </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Target:  Fatal_Y_N</a:t>
            </a:r>
            <a:endParaRPr sz="3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Features: Nine</a:t>
            </a:r>
            <a:endParaRPr sz="3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Random Forest Classifier </a:t>
            </a:r>
            <a:r>
              <a:rPr lang="en-US" sz="3600">
                <a:solidFill>
                  <a:schemeClr val="dk1"/>
                </a:solidFill>
                <a:latin typeface="Calibri"/>
                <a:ea typeface="Calibri"/>
                <a:cs typeface="Calibri"/>
                <a:sym typeface="Calibri"/>
              </a:rPr>
              <a:t>to identify significant features</a:t>
            </a:r>
            <a:endParaRPr sz="3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Confusion matrix </a:t>
            </a:r>
            <a:endParaRPr sz="3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500"/>
              <a:buFont typeface="Arial"/>
              <a:buNone/>
            </a:pPr>
            <a:r>
              <a:t/>
            </a:r>
            <a:endParaRPr b="0" i="0" sz="41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2022-09-28T23:35:52Z</dcterms:created>
  <dc:creator>Addis de la Fuente</dc:creator>
</cp:coreProperties>
</file>